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64008" cy="23774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3258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685800" y="21488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Zelfstandig ISO 27001-certificering halen.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85800" y="26974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Geen consultant. Geen bullshit. Wel het certificaat.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" y="4389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Richard ten Cate  ·  iso27diy.com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5840"/>
            <a:ext cx="64008" cy="29260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00584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 ik zoek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85800" y="173736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Eerste klanten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85800" y="2084832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Organisaties die nu ISO 27001 nodig hebben. Gratis bèta-toegang in ruil voor eerlijke feedback.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2697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Netwerk &amp; introductie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3044952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Warme introductie bij founders, compliance-verantwoordelijken of MKB-directeuren die met dit worstelen.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365760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Investor-perspectief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85800" y="4005072"/>
            <a:ext cx="7772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dit een propositie die investeerders herkennen? Wat mist er in dit verhaal om het serieus te overwegen?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" y="47091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iso27diy.com  ·  richard@iso27diy.com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probleem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 wordt een license to operate.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1732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544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€€€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08483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51460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€30–60K voor een externe begeleider. Kennis verdwijnt mee als het project klaar is.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46120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41732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5544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246120" y="208483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In-house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383280" y="251460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eigen mensen vrijmaken betekent weken capaciteit die je niet hebt.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35040" y="14173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41732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0" y="15544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035040" y="208483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172200" y="2514600"/>
            <a:ext cx="2331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Gratis templates van internet werken niet zonder begeleiding en context.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Resultaat: organisaties stellen certificering uit, doen het verkeerd, of betalen te veel.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fout die bijna iedereen maakt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474720" cy="10058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1097280"/>
            <a:ext cx="3474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bij Bijlage A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(controls checklist)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4023360" y="128016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663440" y="1097280"/>
            <a:ext cx="4023360" cy="1005840"/>
          </a:xfrm>
          <a:prstGeom prst="rect">
            <a:avLst/>
          </a:prstGeom>
          <a:solidFill>
            <a:srgbClr val="44293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663440" y="1097280"/>
            <a:ext cx="4023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Documentatie zonder risico-onderbouwing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0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audit fail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8229600" cy="0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468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 het wél werkt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2926080"/>
            <a:ext cx="1920240" cy="777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57200" y="292608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Risico's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423160" y="309067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2697480" y="2926080"/>
            <a:ext cx="1920240" cy="7772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697480" y="292608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Maatregelen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309067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937760" y="2926080"/>
            <a:ext cx="1920240" cy="777240"/>
          </a:xfrm>
          <a:prstGeom prst="rect">
            <a:avLst/>
          </a:prstGeom>
          <a:solidFill>
            <a:srgbClr val="4ECDC4"/>
          </a:solidFill>
          <a:ln w="12700">
            <a:solidFill>
              <a:srgbClr val="4ECD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37760" y="292608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Documentatie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903720" y="3090672"/>
            <a:ext cx="365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949440" y="2926080"/>
            <a:ext cx="1920240" cy="7772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949440" y="292608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Certificering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3886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 leidt je in de juiste volgorde door het hele traject.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4343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standaard is niet moeilijk. De volgorde is het probleem.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product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 complete begeleide implementatie — van nul tot certificaat.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25880"/>
            <a:ext cx="54864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380744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Guided Implementation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21792" y="172821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Stap-voor-stap sessies afgestemd op jouw organisatie. Geen one-size-fits-all aanpak.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3258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325880"/>
            <a:ext cx="54864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28032" y="1380744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AuditGlue (GRC)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28032" y="172821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Geïntegreerde tool die je ISMS opbouwt terwijl je werkt. Documenten aangemaakt op het moment van beslissing.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42316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423160"/>
            <a:ext cx="54864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2478024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Controls Library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" y="282549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ISO 27002-controls vertaald naar begrijpelijke taal en concrete acties.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242316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423160"/>
            <a:ext cx="54864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28032" y="2478024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Expert Support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28032" y="282549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Vastgelopen? On-demand hulp van PECB-gecertificeerde auditors. Geen uurtje-factuurtje.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514600" y="352044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514600" y="3520440"/>
            <a:ext cx="54864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79192" y="3575304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Pre-audit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2679192" y="392277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Proefaudit voordat de echte auditor binnenkomt. Geen verrassingen op de dag zelf.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Markt &amp; doelgroepen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685800"/>
          </a:xfrm>
          <a:prstGeom prst="rect">
            <a:avLst/>
          </a:prstGeom>
          <a:solidFill>
            <a:srgbClr val="132030"/>
          </a:solidFill>
          <a:ln w="12700">
            <a:solidFill>
              <a:srgbClr val="1E304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54864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101498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/ Founders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58368" y="1307592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Enterprise klant eist certificaat vóór contract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755648"/>
            <a:ext cx="8229600" cy="685800"/>
          </a:xfrm>
          <a:prstGeom prst="rect">
            <a:avLst/>
          </a:prstGeom>
          <a:solidFill>
            <a:srgbClr val="132030"/>
          </a:solidFill>
          <a:ln w="12700">
            <a:solidFill>
              <a:srgbClr val="1E30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755648"/>
            <a:ext cx="54864" cy="6858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18105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MKB-directeuren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58368" y="2103120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Klant of verzekeraar stelt ISO 27001 als inkoopeis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551176"/>
            <a:ext cx="8229600" cy="685800"/>
          </a:xfrm>
          <a:prstGeom prst="rect">
            <a:avLst/>
          </a:prstGeom>
          <a:solidFill>
            <a:srgbClr val="132030"/>
          </a:solidFill>
          <a:ln w="12700">
            <a:solidFill>
              <a:srgbClr val="1E304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551176"/>
            <a:ext cx="54864" cy="685800"/>
          </a:xfrm>
          <a:prstGeom prst="rect">
            <a:avLst/>
          </a:prstGeom>
          <a:solidFill>
            <a:srgbClr val="4ECDC4"/>
          </a:solidFill>
          <a:ln w="12700">
            <a:solidFill>
              <a:srgbClr val="4ECD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2606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Dienstverleners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58368" y="2898648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Opdrachtgever heeft certificering als contractvoorwaarde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346704"/>
            <a:ext cx="8229600" cy="685800"/>
          </a:xfrm>
          <a:prstGeom prst="rect">
            <a:avLst/>
          </a:prstGeom>
          <a:solidFill>
            <a:srgbClr val="132030"/>
          </a:solidFill>
          <a:ln w="12700">
            <a:solidFill>
              <a:srgbClr val="1E304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346704"/>
            <a:ext cx="54864" cy="6858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4015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NIS-2 / Cbw-plichtig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58368" y="3694176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Regelgeving dwingt structurele beveiligingsaanpak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142232"/>
            <a:ext cx="8229600" cy="685800"/>
          </a:xfrm>
          <a:prstGeom prst="rect">
            <a:avLst/>
          </a:prstGeom>
          <a:solidFill>
            <a:srgbClr val="132030"/>
          </a:solidFill>
          <a:ln w="12700">
            <a:solidFill>
              <a:srgbClr val="1E304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4142232"/>
            <a:ext cx="54864" cy="685800"/>
          </a:xfrm>
          <a:prstGeom prst="rect">
            <a:avLst/>
          </a:prstGeom>
          <a:solidFill>
            <a:srgbClr val="A8DADC"/>
          </a:solidFill>
          <a:ln w="12700">
            <a:solidFill>
              <a:srgbClr val="A8DA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8368" y="419709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MSP's (kanaal)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58368" y="4489704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Trigger: ISO27DIY als dienst aan eigen klanten aanbieden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nu: eerste certificering. Geen surveillance audits. Consultants zijn geen klant.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36576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AE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14400" y="11430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155448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€39 / maand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230428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Implementation System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280720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AuditGlue GRC tool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331012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Controls Library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381304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Onbeperkt gebruik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960120"/>
            <a:ext cx="3657600" cy="3749040"/>
          </a:xfrm>
          <a:prstGeom prst="rect">
            <a:avLst/>
          </a:prstGeom>
          <a:solidFill>
            <a:srgbClr val="0D1B2A"/>
          </a:solidFill>
          <a:ln w="254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960120"/>
            <a:ext cx="365760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11430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+ Support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37760" y="155448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€99 / maand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4937760" y="230428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 van Implementation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280720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 expert support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331012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Pre-certificering audit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3813048"/>
            <a:ext cx="32918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3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Prioriteit response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· maandelijks opzegbaar · gratis trial · schaalbaar naar meerdere vestigingen of klanten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Waarom geen consultant?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1920240" cy="475488"/>
          </a:xfrm>
          <a:prstGeom prst="rect">
            <a:avLst/>
          </a:prstGeom>
          <a:solidFill>
            <a:srgbClr val="1A2C3E"/>
          </a:solidFill>
          <a:ln w="12700">
            <a:solidFill>
              <a:srgbClr val="1A2C3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19202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423160" y="960120"/>
            <a:ext cx="1920240" cy="475488"/>
          </a:xfrm>
          <a:prstGeom prst="rect">
            <a:avLst/>
          </a:prstGeom>
          <a:solidFill>
            <a:srgbClr val="1A2C3E"/>
          </a:solidFill>
          <a:ln w="12700">
            <a:solidFill>
              <a:srgbClr val="1A2C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423160" y="960120"/>
            <a:ext cx="19202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389120" y="960120"/>
            <a:ext cx="2103120" cy="475488"/>
          </a:xfrm>
          <a:prstGeom prst="rect">
            <a:avLst/>
          </a:prstGeom>
          <a:solidFill>
            <a:srgbClr val="1A2C3E"/>
          </a:solidFill>
          <a:ln w="12700">
            <a:solidFill>
              <a:srgbClr val="1A2C3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0" y="960120"/>
            <a:ext cx="2103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Templates/DIY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537960" y="960120"/>
            <a:ext cx="2103120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960120"/>
            <a:ext cx="21031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1435608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435608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Kosten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23160" y="1435608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14600" y="1435608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€30–60K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389120" y="1435608"/>
            <a:ext cx="210312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80560" y="1435608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Laag (verborgen)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537960" y="1435608"/>
            <a:ext cx="2103120" cy="539496"/>
          </a:xfrm>
          <a:prstGeom prst="rect">
            <a:avLst/>
          </a:prstGeom>
          <a:solidFill>
            <a:srgbClr val="052825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29400" y="1435608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€39–99/mo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2002536"/>
            <a:ext cx="192024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002536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Kennisontwikkeling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423160" y="2002536"/>
            <a:ext cx="192024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14600" y="2002536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Niet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389120" y="2002536"/>
            <a:ext cx="210312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480560" y="2002536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Steile curve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537960" y="2002536"/>
            <a:ext cx="2103120" cy="539496"/>
          </a:xfrm>
          <a:prstGeom prst="rect">
            <a:avLst/>
          </a:prstGeom>
          <a:solidFill>
            <a:srgbClr val="0635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629400" y="2002536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Blijft in huis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2569464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2569464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Juiste volgorde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423160" y="2569464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514600" y="2569464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Hangt ervan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389120" y="2569464"/>
            <a:ext cx="210312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80560" y="2569464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Bijna nooit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537960" y="2569464"/>
            <a:ext cx="2103120" cy="539496"/>
          </a:xfrm>
          <a:prstGeom prst="rect">
            <a:avLst/>
          </a:prstGeom>
          <a:solidFill>
            <a:srgbClr val="052825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629400" y="2569464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Altijd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57200" y="3136392"/>
            <a:ext cx="192024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3136392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Audit-klaar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423160" y="3136392"/>
            <a:ext cx="192024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514600" y="3136392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389120" y="3136392"/>
            <a:ext cx="2103120" cy="539496"/>
          </a:xfrm>
          <a:prstGeom prst="rect">
            <a:avLst/>
          </a:prstGeom>
          <a:solidFill>
            <a:srgbClr val="1320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480560" y="3136392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Risicovol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6537960" y="3136392"/>
            <a:ext cx="2103120" cy="539496"/>
          </a:xfrm>
          <a:prstGeom prst="rect">
            <a:avLst/>
          </a:prstGeom>
          <a:solidFill>
            <a:srgbClr val="063530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629400" y="3136392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57200" y="3703320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48640" y="3703320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Schaalbaar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2423160" y="3703320"/>
            <a:ext cx="192024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14600" y="3703320"/>
            <a:ext cx="173736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4389120" y="3703320"/>
            <a:ext cx="2103120" cy="539496"/>
          </a:xfrm>
          <a:prstGeom prst="rect">
            <a:avLst/>
          </a:prstGeom>
          <a:solidFill>
            <a:srgbClr val="0D1B2A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480560" y="3703320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6537960" y="3703320"/>
            <a:ext cx="2103120" cy="539496"/>
          </a:xfrm>
          <a:prstGeom prst="rect">
            <a:avLst/>
          </a:prstGeom>
          <a:solidFill>
            <a:srgbClr val="052825"/>
          </a:solidFill>
          <a:ln w="6350">
            <a:solidFill>
              <a:srgbClr val="1E304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629400" y="3703320"/>
            <a:ext cx="192024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zit er achter?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560320" cy="1371600"/>
          </a:xfrm>
          <a:prstGeom prst="rect">
            <a:avLst/>
          </a:prstGeom>
          <a:solidFill>
            <a:srgbClr val="0D1B2A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10972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CISSP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9436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Information Systems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Professional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91840" y="1005840"/>
            <a:ext cx="2560320" cy="1371600"/>
          </a:xfrm>
          <a:prstGeom prst="rect">
            <a:avLst/>
          </a:prstGeom>
          <a:solidFill>
            <a:srgbClr val="0D1B2A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91840" y="10972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PECB Lead Auditor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42900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ISO/IEC 27001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Gecertificeerd auditor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26480" y="1005840"/>
            <a:ext cx="2560320" cy="1371600"/>
          </a:xfrm>
          <a:prstGeom prst="rect">
            <a:avLst/>
          </a:prstGeom>
          <a:solidFill>
            <a:srgbClr val="0D1B2A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126480" y="10972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jaar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263640" y="164592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 en beveiligings-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ervaring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8229600" cy="0"/>
          </a:xfrm>
          <a:prstGeom prst="line">
            <a:avLst/>
          </a:prstGeom>
          <a:noFill/>
          <a:ln w="12700">
            <a:solidFill>
              <a:srgbClr val="D0DA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7432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Ervaring als CISO bij Booking.com en Ultimaker.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Heeft gezien hoe duur, ineffectief en onnodig complex het gangbare pad is.</a:t>
            </a:r>
            <a:endParaRPr lang="en-US" sz="1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 is gebouwd op die frustratie — en op het besef dat het anders kan.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41148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 standaard is niet het probleem. De manier waarop de industrie er geld aan verdient wel."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 staan we nu?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69848"/>
            <a:ext cx="256032" cy="256032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80644" y="1325880"/>
            <a:ext cx="0" cy="420624"/>
          </a:xfrm>
          <a:prstGeom prst="line">
            <a:avLst/>
          </a:prstGeom>
          <a:noFill/>
          <a:ln w="25400">
            <a:solidFill>
              <a:srgbClr val="1E3A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97840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gebouwd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128930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GIS, AuditGlue, Controls Library live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434840" y="978408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1737360"/>
            <a:ext cx="256032" cy="256032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0644" y="1993392"/>
            <a:ext cx="0" cy="420624"/>
          </a:xfrm>
          <a:prstGeom prst="line">
            <a:avLst/>
          </a:prstGeom>
          <a:noFill/>
          <a:ln w="25400">
            <a:solidFill>
              <a:srgbClr val="1E3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64592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live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195681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iso27diy.com · content · pricing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34840" y="1645920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2404872"/>
            <a:ext cx="256032" cy="256032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80644" y="2660904"/>
            <a:ext cx="0" cy="420624"/>
          </a:xfrm>
          <a:prstGeom prst="line">
            <a:avLst/>
          </a:prstGeom>
          <a:noFill/>
          <a:ln w="25400">
            <a:solidFill>
              <a:srgbClr val="1E3A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2313432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gestart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68680" y="262432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LinkedIn-series, eBook, blog, UTM-tracking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34840" y="2313432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072384"/>
            <a:ext cx="256032" cy="256032"/>
          </a:xfrm>
          <a:prstGeom prst="ellipse">
            <a:avLst/>
          </a:prstGeom>
          <a:solidFill>
            <a:srgbClr val="2A4060"/>
          </a:solidFill>
          <a:ln w="12700">
            <a:solidFill>
              <a:srgbClr val="2A406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80644" y="3328416"/>
            <a:ext cx="0" cy="420624"/>
          </a:xfrm>
          <a:prstGeom prst="line">
            <a:avLst/>
          </a:prstGeom>
          <a:noFill/>
          <a:ln w="25400">
            <a:solidFill>
              <a:srgbClr val="1E3A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68680" y="2980944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Gesloten beta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68680" y="329184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Eerste klanten actief begeleiden en feedback verzamelen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34840" y="2980944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739896"/>
            <a:ext cx="256032" cy="256032"/>
          </a:xfrm>
          <a:prstGeom prst="ellipse">
            <a:avLst/>
          </a:prstGeom>
          <a:solidFill>
            <a:srgbClr val="2A4060"/>
          </a:solidFill>
          <a:ln w="12700">
            <a:solidFill>
              <a:srgbClr val="2A406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80644" y="3995928"/>
            <a:ext cx="0" cy="420624"/>
          </a:xfrm>
          <a:prstGeom prst="line">
            <a:avLst/>
          </a:prstGeom>
          <a:noFill/>
          <a:ln w="25400">
            <a:solidFill>
              <a:srgbClr val="1E3A5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68680" y="3648456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Publieke launch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68680" y="395935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Openstaande trials, SEO, community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434840" y="3648456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407408"/>
            <a:ext cx="256032" cy="256032"/>
          </a:xfrm>
          <a:prstGeom prst="ellipse">
            <a:avLst/>
          </a:prstGeom>
          <a:solidFill>
            <a:srgbClr val="2A4060"/>
          </a:solidFill>
          <a:ln w="12700">
            <a:solidFill>
              <a:srgbClr val="2A406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68680" y="431596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MSP-kanaal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868680" y="462686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A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ISO27DIY als white-label dienst via managed service providers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434840" y="4315968"/>
            <a:ext cx="365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ISO27DIY – Pitch</dc:title>
  <dc:subject>PptxGenJS Presentation</dc:subject>
  <dc:creator>PptxGenJS</dc:creator>
  <cp:lastModifiedBy>PptxGenJS</cp:lastModifiedBy>
  <cp:revision>1</cp:revision>
  <dcterms:created xsi:type="dcterms:W3CDTF">2026-06-05T10:04:10Z</dcterms:created>
  <dcterms:modified xsi:type="dcterms:W3CDTF">2026-06-05T10:04:10Z</dcterms:modified>
</cp:coreProperties>
</file>